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erriweather Light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Open Sans SemiBold"/>
      <p:regular r:id="rId26"/>
      <p:bold r:id="rId27"/>
      <p:italic r:id="rId28"/>
      <p:boldItalic r:id="rId29"/>
    </p:embeddedFont>
    <p:embeddedFont>
      <p:font typeface="Vidaloka"/>
      <p:regular r:id="rId30"/>
    </p:embeddedFont>
    <p:embeddedFont>
      <p:font typeface="Russo One"/>
      <p:regular r:id="rId31"/>
    </p:embeddedFont>
    <p:embeddedFont>
      <p:font typeface="Mako"/>
      <p:regular r:id="rId32"/>
    </p:embeddedFont>
    <p:embeddedFont>
      <p:font typeface="Crimson Text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ussoOne-regular.fntdata"/><Relationship Id="rId30" Type="http://schemas.openxmlformats.org/officeDocument/2006/relationships/font" Target="fonts/Vidaloka-regular.fntdata"/><Relationship Id="rId33" Type="http://schemas.openxmlformats.org/officeDocument/2006/relationships/font" Target="fonts/CrimsonText-regular.fntdata"/><Relationship Id="rId32" Type="http://schemas.openxmlformats.org/officeDocument/2006/relationships/font" Target="fonts/Mako-regular.fntdata"/><Relationship Id="rId35" Type="http://schemas.openxmlformats.org/officeDocument/2006/relationships/font" Target="fonts/CrimsonText-italic.fntdata"/><Relationship Id="rId34" Type="http://schemas.openxmlformats.org/officeDocument/2006/relationships/font" Target="fonts/CrimsonText-bold.fntdata"/><Relationship Id="rId37" Type="http://schemas.openxmlformats.org/officeDocument/2006/relationships/font" Target="fonts/OpenSans-regular.fntdata"/><Relationship Id="rId36" Type="http://schemas.openxmlformats.org/officeDocument/2006/relationships/font" Target="fonts/CrimsonText-boldItalic.fntdata"/><Relationship Id="rId39" Type="http://schemas.openxmlformats.org/officeDocument/2006/relationships/font" Target="fonts/OpenSans-italic.fntdata"/><Relationship Id="rId38" Type="http://schemas.openxmlformats.org/officeDocument/2006/relationships/font" Target="fonts/OpenSans-bold.fntdata"/><Relationship Id="rId20" Type="http://schemas.openxmlformats.org/officeDocument/2006/relationships/font" Target="fonts/MerriweatherLight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MerriweatherLight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26" Type="http://schemas.openxmlformats.org/officeDocument/2006/relationships/font" Target="fonts/OpenSansSemiBold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OpenSansSemiBold-italic.fntdata"/><Relationship Id="rId27" Type="http://schemas.openxmlformats.org/officeDocument/2006/relationships/font" Target="fonts/OpenSansSemiBold-bold.fntdata"/><Relationship Id="rId29" Type="http://schemas.openxmlformats.org/officeDocument/2006/relationships/font" Target="fonts/OpenSans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erriweatherLight-bold.fntdata"/><Relationship Id="rId18" Type="http://schemas.openxmlformats.org/officeDocument/2006/relationships/font" Target="fonts/Merriweather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2274f25d7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2274f25d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274f25d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274f25d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6699e007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6699e007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26699e007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26699e007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1a1cbfcc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21a1cbfcc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cc7554a04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cc7554a04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21a1cbfc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21a1cbfc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21a1cbfcc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21a1cbfcc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21a1cbfcc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21a1cbfcc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1a1cbfcc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21a1cbfcc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1a1cbfcc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21a1cbfcc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2274f25d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2274f25d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9" name="Google Shape;69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7" name="Google Shape;77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9" name="Google Shape;79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1" name="Google Shape;81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" name="Google Shape;83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8" name="Google Shape;88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0" name="Google Shape;110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7" name="Google Shape;11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2" name="Google Shape;122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9" name="Google Shape;129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5" name="Google Shape;135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6" name="Google Shape;136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1" name="Google Shape;14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1" name="Google Shape;151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7" name="Google Shape;157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7" name="Google Shape;177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8" name="Google Shape;178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9" name="Google Shape;189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7" name="Google Shape;197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2" name="Google Shape;202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3" name="Google Shape;203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4" name="Google Shape;204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3" name="Google Shape;213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9" name="Google Shape;219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3" name="Google Shape;233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2550" y="4289676"/>
            <a:ext cx="842926" cy="52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7" name="Google Shape;237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9" name="Google Shape;239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1" name="Google Shape;241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4" name="Google Shape;244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6" name="Google Shape;246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8" name="Google Shape;248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9" name="Google Shape;249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5" name="Google Shape;255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7" name="Google Shape;257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9" name="Google Shape;259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1" name="Google Shape;261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3" name="Google Shape;263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5" name="Google Shape;265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7" name="Google Shape;267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1" name="Google Shape;271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3" name="Google Shape;273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5" name="Google Shape;275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9" name="Google Shape;279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1" name="Google Shape;28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7" name="Google Shape;287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5" name="Google Shape;295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7" name="Google Shape;297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9" name="Google Shape;299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1" name="Google Shape;301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3" name="Google Shape;303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7" name="Google Shape;307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9" name="Google Shape;309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1" name="Google Shape;311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3" name="Google Shape;313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4" name="Google Shape;324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5" name="Google Shape;325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7" name="Google Shape;327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9" name="Google Shape;329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1" name="Google Shape;331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5" name="Google Shape;335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3" name="Google Shape;343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4" name="Google Shape;344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8" name="Google Shape;348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0" name="Google Shape;350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2" name="Google Shape;352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4" name="Google Shape;354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6" name="Google Shape;356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Google Shape;359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6" name="Google Shape;366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8" name="Google Shape;368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1" name="Google Shape;371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6" name="Google Shape;36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4" name="Google Shape;374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9" name="Google Shape;379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3" name="Google Shape;383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5" name="Google Shape;385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7" name="Google Shape;387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8" name="Google Shape;388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5" name="Google Shape;395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8" name="Google Shape;398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9" name="Google Shape;399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3" name="Google Shape;403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4" name="Google Shape;404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8" name="Google Shape;408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9" name="Google Shape;409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20" name="Google Shape;420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1" name="Google Shape;421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4" name="Google Shape;424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6" name="Google Shape;426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8" name="Google Shape;428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3" name="Google Shape;433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5" name="Google Shape;435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7" name="Google Shape;437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8" name="Google Shape;438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4" name="Google Shape;444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6" name="Google Shape;446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" name="Google Shape;451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4" name="Google Shape;454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7" name="Google Shape;47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1" name="Google Shape;51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3" name="Google Shape;63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s://www.basketball-reference.com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basketball-reference.com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All-NBA Teams Prediction</a:t>
            </a:r>
            <a:endParaRPr/>
          </a:p>
        </p:txBody>
      </p:sp>
      <p:sp>
        <p:nvSpPr>
          <p:cNvPr id="474" name="Google Shape;474;p5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Zayn Sui &amp; Cindy Zhang</a:t>
            </a:r>
            <a:endParaRPr/>
          </a:p>
        </p:txBody>
      </p:sp>
      <p:pic>
        <p:nvPicPr>
          <p:cNvPr id="475" name="Google Shape;4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9175" y="3264100"/>
            <a:ext cx="2299402" cy="143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 txBox="1"/>
          <p:nvPr>
            <p:ph type="title"/>
          </p:nvPr>
        </p:nvSpPr>
        <p:spPr>
          <a:xfrm>
            <a:off x="179825" y="397750"/>
            <a:ext cx="63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594" name="Google Shape;594;p63"/>
          <p:cNvSpPr txBox="1"/>
          <p:nvPr/>
        </p:nvSpPr>
        <p:spPr>
          <a:xfrm>
            <a:off x="69925" y="1833000"/>
            <a:ext cx="433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0528"/>
                </a:solidFill>
                <a:latin typeface="Montserrat"/>
                <a:ea typeface="Montserrat"/>
                <a:cs typeface="Montserrat"/>
                <a:sym typeface="Montserrat"/>
              </a:rPr>
              <a:t>All-NBA Second Team:</a:t>
            </a:r>
            <a:endParaRPr b="1">
              <a:solidFill>
                <a:srgbClr val="E605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Shai Gilgeous-Alexander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Damian Lillard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Jimmy Butler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LeBron James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Nikola Joki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ć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5" name="Google Shape;5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100" y="403500"/>
            <a:ext cx="4336500" cy="43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4"/>
          <p:cNvSpPr txBox="1"/>
          <p:nvPr>
            <p:ph type="title"/>
          </p:nvPr>
        </p:nvSpPr>
        <p:spPr>
          <a:xfrm>
            <a:off x="179825" y="397750"/>
            <a:ext cx="63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601" name="Google Shape;601;p64"/>
          <p:cNvSpPr txBox="1"/>
          <p:nvPr/>
        </p:nvSpPr>
        <p:spPr>
          <a:xfrm>
            <a:off x="69925" y="1833000"/>
            <a:ext cx="433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0528"/>
                </a:solidFill>
                <a:latin typeface="Montserrat"/>
                <a:ea typeface="Montserrat"/>
                <a:cs typeface="Montserrat"/>
                <a:sym typeface="Montserrat"/>
              </a:rPr>
              <a:t>All-NBA First Team:</a:t>
            </a:r>
            <a:endParaRPr b="1">
              <a:solidFill>
                <a:srgbClr val="E605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Luka Dončić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Donovan Mitchell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Giannis Antetokounmpo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Jayson Tatum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Joel Embiid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2" name="Google Shape;6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975" y="405375"/>
            <a:ext cx="4332749" cy="433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5"/>
          <p:cNvSpPr txBox="1"/>
          <p:nvPr>
            <p:ph type="title"/>
          </p:nvPr>
        </p:nvSpPr>
        <p:spPr>
          <a:xfrm>
            <a:off x="179825" y="445025"/>
            <a:ext cx="63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Improvement</a:t>
            </a:r>
            <a:endParaRPr/>
          </a:p>
        </p:txBody>
      </p:sp>
      <p:sp>
        <p:nvSpPr>
          <p:cNvPr id="608" name="Google Shape;608;p65"/>
          <p:cNvSpPr txBox="1"/>
          <p:nvPr>
            <p:ph idx="1" type="body"/>
          </p:nvPr>
        </p:nvSpPr>
        <p:spPr>
          <a:xfrm>
            <a:off x="713250" y="1272925"/>
            <a:ext cx="5749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Variables in other dimensions：</a:t>
            </a:r>
            <a:endParaRPr sz="14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1400">
                <a:solidFill>
                  <a:schemeClr val="dk1"/>
                </a:solidFill>
              </a:rPr>
              <a:t>Improvement on the </a:t>
            </a:r>
            <a:r>
              <a:rPr lang="en" sz="1400">
                <a:solidFill>
                  <a:schemeClr val="dk1"/>
                </a:solidFill>
              </a:rPr>
              <a:t>players‘ </a:t>
            </a:r>
            <a:r>
              <a:rPr lang="en" sz="1400">
                <a:solidFill>
                  <a:schemeClr val="dk1"/>
                </a:solidFill>
              </a:rPr>
              <a:t>performance compared to last season</a:t>
            </a:r>
            <a:endParaRPr sz="14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400">
                <a:solidFill>
                  <a:schemeClr val="dk1"/>
                </a:solidFill>
              </a:rPr>
              <a:t>Player’s contribution to team (ie. average of (individual score / overall team score) in one season )</a:t>
            </a:r>
            <a:endParaRPr sz="14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400">
                <a:solidFill>
                  <a:schemeClr val="dk1"/>
                </a:solidFill>
              </a:rPr>
              <a:t>If a player makes any </a:t>
            </a:r>
            <a:r>
              <a:rPr lang="en" sz="1400">
                <a:solidFill>
                  <a:schemeClr val="dk1"/>
                </a:solidFill>
              </a:rPr>
              <a:t>historical</a:t>
            </a:r>
            <a:r>
              <a:rPr lang="en" sz="1400">
                <a:solidFill>
                  <a:schemeClr val="dk1"/>
                </a:solidFill>
              </a:rPr>
              <a:t> records (Russell Westbrook triple-double season)</a:t>
            </a:r>
            <a:endParaRPr sz="14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1400">
                <a:solidFill>
                  <a:schemeClr val="dk1"/>
                </a:solidFill>
              </a:rPr>
              <a:t>Player’s behaviour off the court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09" name="Google Shape;6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250" y="2799175"/>
            <a:ext cx="2558550" cy="170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6"/>
          <p:cNvSpPr txBox="1"/>
          <p:nvPr/>
        </p:nvSpPr>
        <p:spPr>
          <a:xfrm>
            <a:off x="1485900" y="1478850"/>
            <a:ext cx="6172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Thank you !</a:t>
            </a:r>
            <a:endParaRPr sz="65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Any Questions?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/>
          <p:nvPr>
            <p:ph type="title"/>
          </p:nvPr>
        </p:nvSpPr>
        <p:spPr>
          <a:xfrm>
            <a:off x="1798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481" name="Google Shape;481;p55"/>
          <p:cNvSpPr txBox="1"/>
          <p:nvPr>
            <p:ph idx="1" type="body"/>
          </p:nvPr>
        </p:nvSpPr>
        <p:spPr>
          <a:xfrm>
            <a:off x="332250" y="1017725"/>
            <a:ext cx="49521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Players with top performance in the regular season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Voting is conducted by a global panel of sportswriters and broadcasters.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Somehow subjective?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2" name="Google Shape;4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475" y="673900"/>
            <a:ext cx="3206274" cy="38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25" y="2876400"/>
            <a:ext cx="2488799" cy="11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1581" y="2361950"/>
            <a:ext cx="2819394" cy="8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1575" y="3765655"/>
            <a:ext cx="2819399" cy="755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6"/>
          <p:cNvSpPr txBox="1"/>
          <p:nvPr>
            <p:ph type="title"/>
          </p:nvPr>
        </p:nvSpPr>
        <p:spPr>
          <a:xfrm>
            <a:off x="1798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Understanding</a:t>
            </a:r>
            <a:endParaRPr/>
          </a:p>
        </p:txBody>
      </p:sp>
      <p:sp>
        <p:nvSpPr>
          <p:cNvPr id="491" name="Google Shape;491;p56"/>
          <p:cNvSpPr txBox="1"/>
          <p:nvPr>
            <p:ph idx="1" type="body"/>
          </p:nvPr>
        </p:nvSpPr>
        <p:spPr>
          <a:xfrm>
            <a:off x="713250" y="1272925"/>
            <a:ext cx="77175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player performance and team performance to predict members of All-NBA teams in Season 2022-23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2" name="Google Shape;4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0" y="3519325"/>
            <a:ext cx="3653500" cy="839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56"/>
          <p:cNvGrpSpPr/>
          <p:nvPr/>
        </p:nvGrpSpPr>
        <p:grpSpPr>
          <a:xfrm>
            <a:off x="671000" y="1911975"/>
            <a:ext cx="3653500" cy="1399225"/>
            <a:chOff x="620675" y="2687300"/>
            <a:chExt cx="3653500" cy="1399225"/>
          </a:xfrm>
        </p:grpSpPr>
        <p:pic>
          <p:nvPicPr>
            <p:cNvPr id="494" name="Google Shape;494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0675" y="2687300"/>
              <a:ext cx="3653500" cy="139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56"/>
            <p:cNvSpPr txBox="1"/>
            <p:nvPr/>
          </p:nvSpPr>
          <p:spPr>
            <a:xfrm>
              <a:off x="1901525" y="2687300"/>
              <a:ext cx="1768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/>
                <a:t>2014-15 Season</a:t>
              </a:r>
              <a:endParaRPr b="1" sz="900"/>
            </a:p>
          </p:txBody>
        </p:sp>
      </p:grpSp>
      <p:sp>
        <p:nvSpPr>
          <p:cNvPr id="496" name="Google Shape;496;p56"/>
          <p:cNvSpPr txBox="1"/>
          <p:nvPr/>
        </p:nvSpPr>
        <p:spPr>
          <a:xfrm>
            <a:off x="5389300" y="2757325"/>
            <a:ext cx="320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Target:</a:t>
            </a: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 </a:t>
            </a: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 </a:t>
            </a:r>
            <a:endParaRPr sz="15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the share of votes a player receives </a:t>
            </a:r>
            <a:endParaRPr sz="17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97" name="Google Shape;497;p56"/>
          <p:cNvSpPr/>
          <p:nvPr/>
        </p:nvSpPr>
        <p:spPr>
          <a:xfrm>
            <a:off x="3830300" y="2356375"/>
            <a:ext cx="406500" cy="15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6"/>
          <p:cNvSpPr/>
          <p:nvPr/>
        </p:nvSpPr>
        <p:spPr>
          <a:xfrm>
            <a:off x="3918000" y="3846225"/>
            <a:ext cx="406500" cy="8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"/>
          <p:cNvSpPr txBox="1"/>
          <p:nvPr>
            <p:ph type="title"/>
          </p:nvPr>
        </p:nvSpPr>
        <p:spPr>
          <a:xfrm>
            <a:off x="179825" y="445025"/>
            <a:ext cx="63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and Data Collection</a:t>
            </a:r>
            <a:endParaRPr/>
          </a:p>
        </p:txBody>
      </p:sp>
      <p:pic>
        <p:nvPicPr>
          <p:cNvPr id="504" name="Google Shape;5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25" y="2154750"/>
            <a:ext cx="4176298" cy="268024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7"/>
          <p:cNvSpPr txBox="1"/>
          <p:nvPr/>
        </p:nvSpPr>
        <p:spPr>
          <a:xfrm>
            <a:off x="179825" y="969075"/>
            <a:ext cx="417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https://www.basketball-reference.com/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API</a:t>
            </a:r>
            <a:endParaRPr/>
          </a:p>
        </p:txBody>
      </p:sp>
      <p:sp>
        <p:nvSpPr>
          <p:cNvPr id="506" name="Google Shape;506;p57"/>
          <p:cNvSpPr txBox="1"/>
          <p:nvPr/>
        </p:nvSpPr>
        <p:spPr>
          <a:xfrm>
            <a:off x="202325" y="1539150"/>
            <a:ext cx="433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Step1: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Scrape 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for players in All-NBA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Teams from Season 1998-99 to Season 2021-22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57"/>
          <p:cNvSpPr/>
          <p:nvPr/>
        </p:nvSpPr>
        <p:spPr>
          <a:xfrm>
            <a:off x="362100" y="3237300"/>
            <a:ext cx="436500" cy="11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8" name="Google Shape;508;p57"/>
          <p:cNvCxnSpPr>
            <a:stCxn id="507" idx="2"/>
            <a:endCxn id="509" idx="1"/>
          </p:cNvCxnSpPr>
          <p:nvPr/>
        </p:nvCxnSpPr>
        <p:spPr>
          <a:xfrm flipH="1" rot="-5400000">
            <a:off x="1976550" y="1958400"/>
            <a:ext cx="90600" cy="28830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57"/>
          <p:cNvSpPr/>
          <p:nvPr/>
        </p:nvSpPr>
        <p:spPr>
          <a:xfrm rot="5400000">
            <a:off x="3349000" y="3391805"/>
            <a:ext cx="122400" cy="106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7"/>
          <p:cNvSpPr txBox="1"/>
          <p:nvPr/>
        </p:nvSpPr>
        <p:spPr>
          <a:xfrm>
            <a:off x="4807500" y="1496550"/>
            <a:ext cx="433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Step2: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Scrape the player’s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on the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season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when he was in ALL-NBA Team in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Per-Game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 and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Advanced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table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2" name="Google Shape;512;p57"/>
          <p:cNvGrpSpPr/>
          <p:nvPr/>
        </p:nvGrpSpPr>
        <p:grpSpPr>
          <a:xfrm>
            <a:off x="3463450" y="2806663"/>
            <a:ext cx="6362102" cy="868725"/>
            <a:chOff x="2781900" y="2154750"/>
            <a:chExt cx="6362102" cy="868725"/>
          </a:xfrm>
        </p:grpSpPr>
        <p:pic>
          <p:nvPicPr>
            <p:cNvPr id="513" name="Google Shape;513;p57"/>
            <p:cNvPicPr preferRelativeResize="0"/>
            <p:nvPr/>
          </p:nvPicPr>
          <p:blipFill rotWithShape="1">
            <a:blip r:embed="rId5">
              <a:alphaModFix/>
            </a:blip>
            <a:srcRect b="68806" l="0" r="0" t="0"/>
            <a:stretch/>
          </p:blipFill>
          <p:spPr>
            <a:xfrm>
              <a:off x="2781900" y="2154750"/>
              <a:ext cx="6362102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57"/>
            <p:cNvPicPr preferRelativeResize="0"/>
            <p:nvPr/>
          </p:nvPicPr>
          <p:blipFill rotWithShape="1">
            <a:blip r:embed="rId5">
              <a:alphaModFix/>
            </a:blip>
            <a:srcRect b="17539" l="0" r="0" t="65352"/>
            <a:stretch/>
          </p:blipFill>
          <p:spPr>
            <a:xfrm>
              <a:off x="2781900" y="2709374"/>
              <a:ext cx="6362102" cy="31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57"/>
          <p:cNvSpPr/>
          <p:nvPr/>
        </p:nvSpPr>
        <p:spPr>
          <a:xfrm>
            <a:off x="3463450" y="3354600"/>
            <a:ext cx="351300" cy="18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57"/>
          <p:cNvGrpSpPr/>
          <p:nvPr/>
        </p:nvGrpSpPr>
        <p:grpSpPr>
          <a:xfrm>
            <a:off x="3463450" y="3867605"/>
            <a:ext cx="6362102" cy="889057"/>
            <a:chOff x="3463450" y="225630"/>
            <a:chExt cx="6362102" cy="889057"/>
          </a:xfrm>
        </p:grpSpPr>
        <p:pic>
          <p:nvPicPr>
            <p:cNvPr id="516" name="Google Shape;516;p57"/>
            <p:cNvPicPr preferRelativeResize="0"/>
            <p:nvPr/>
          </p:nvPicPr>
          <p:blipFill rotWithShape="1">
            <a:blip r:embed="rId6">
              <a:alphaModFix/>
            </a:blip>
            <a:srcRect b="68088" l="0" r="0" t="0"/>
            <a:stretch/>
          </p:blipFill>
          <p:spPr>
            <a:xfrm>
              <a:off x="3463450" y="225630"/>
              <a:ext cx="6362102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57"/>
            <p:cNvPicPr preferRelativeResize="0"/>
            <p:nvPr/>
          </p:nvPicPr>
          <p:blipFill rotWithShape="1">
            <a:blip r:embed="rId6">
              <a:alphaModFix/>
            </a:blip>
            <a:srcRect b="11768" l="0" r="0" t="74055"/>
            <a:stretch/>
          </p:blipFill>
          <p:spPr>
            <a:xfrm>
              <a:off x="3463450" y="841225"/>
              <a:ext cx="6362102" cy="2734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" name="Google Shape;518;p57"/>
          <p:cNvSpPr/>
          <p:nvPr/>
        </p:nvSpPr>
        <p:spPr>
          <a:xfrm>
            <a:off x="3463450" y="4454775"/>
            <a:ext cx="351300" cy="18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9" name="Google Shape;519;p57"/>
          <p:cNvCxnSpPr>
            <a:stCxn id="507" idx="2"/>
            <a:endCxn id="518" idx="1"/>
          </p:cNvCxnSpPr>
          <p:nvPr/>
        </p:nvCxnSpPr>
        <p:spPr>
          <a:xfrm flipH="1" rot="-5400000">
            <a:off x="1426500" y="2508450"/>
            <a:ext cx="1190700" cy="28830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57"/>
          <p:cNvSpPr/>
          <p:nvPr/>
        </p:nvSpPr>
        <p:spPr>
          <a:xfrm rot="5400000">
            <a:off x="3349000" y="4491980"/>
            <a:ext cx="122400" cy="106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8"/>
          <p:cNvSpPr txBox="1"/>
          <p:nvPr>
            <p:ph type="title"/>
          </p:nvPr>
        </p:nvSpPr>
        <p:spPr>
          <a:xfrm>
            <a:off x="179825" y="445025"/>
            <a:ext cx="63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and Data Collection</a:t>
            </a:r>
            <a:endParaRPr/>
          </a:p>
        </p:txBody>
      </p:sp>
      <p:sp>
        <p:nvSpPr>
          <p:cNvPr id="526" name="Google Shape;526;p58"/>
          <p:cNvSpPr txBox="1"/>
          <p:nvPr/>
        </p:nvSpPr>
        <p:spPr>
          <a:xfrm>
            <a:off x="179825" y="969075"/>
            <a:ext cx="417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https://www.basketball-reference.com/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API</a:t>
            </a:r>
            <a:endParaRPr/>
          </a:p>
        </p:txBody>
      </p:sp>
      <p:sp>
        <p:nvSpPr>
          <p:cNvPr id="527" name="Google Shape;527;p58"/>
          <p:cNvSpPr txBox="1"/>
          <p:nvPr/>
        </p:nvSpPr>
        <p:spPr>
          <a:xfrm>
            <a:off x="202325" y="1539150"/>
            <a:ext cx="433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Step3: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Scrape 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for the team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when and where the player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was in ALL-NBA Team using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NBA API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58"/>
          <p:cNvSpPr txBox="1"/>
          <p:nvPr/>
        </p:nvSpPr>
        <p:spPr>
          <a:xfrm>
            <a:off x="4538825" y="1539150"/>
            <a:ext cx="433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Step4: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Scrape the player performance(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 Game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Advance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 and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of the their team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 Season 2022-23 for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9" name="Google Shape;5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800" y="2476925"/>
            <a:ext cx="5526873" cy="18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0613" y="3224975"/>
            <a:ext cx="5526876" cy="154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9"/>
          <p:cNvSpPr txBox="1"/>
          <p:nvPr>
            <p:ph type="title"/>
          </p:nvPr>
        </p:nvSpPr>
        <p:spPr>
          <a:xfrm>
            <a:off x="179825" y="445025"/>
            <a:ext cx="63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grpSp>
        <p:nvGrpSpPr>
          <p:cNvPr id="536" name="Google Shape;536;p59"/>
          <p:cNvGrpSpPr/>
          <p:nvPr/>
        </p:nvGrpSpPr>
        <p:grpSpPr>
          <a:xfrm>
            <a:off x="654226" y="1189635"/>
            <a:ext cx="342084" cy="324451"/>
            <a:chOff x="4108201" y="3817985"/>
            <a:chExt cx="342084" cy="324451"/>
          </a:xfrm>
        </p:grpSpPr>
        <p:sp>
          <p:nvSpPr>
            <p:cNvPr id="537" name="Google Shape;537;p59"/>
            <p:cNvSpPr/>
            <p:nvPr/>
          </p:nvSpPr>
          <p:spPr>
            <a:xfrm>
              <a:off x="4108201" y="3817985"/>
              <a:ext cx="286250" cy="208166"/>
            </a:xfrm>
            <a:custGeom>
              <a:rect b="b" l="l" r="r" t="t"/>
              <a:pathLst>
                <a:path extrusionOk="0" h="10637" w="14627">
                  <a:moveTo>
                    <a:pt x="8246" y="1"/>
                  </a:moveTo>
                  <a:cubicBezTo>
                    <a:pt x="7076" y="1"/>
                    <a:pt x="5899" y="250"/>
                    <a:pt x="4794" y="760"/>
                  </a:cubicBezTo>
                  <a:cubicBezTo>
                    <a:pt x="1873" y="2113"/>
                    <a:pt x="0" y="5054"/>
                    <a:pt x="10" y="8279"/>
                  </a:cubicBezTo>
                  <a:cubicBezTo>
                    <a:pt x="20" y="8975"/>
                    <a:pt x="118" y="9661"/>
                    <a:pt x="304" y="10338"/>
                  </a:cubicBezTo>
                  <a:cubicBezTo>
                    <a:pt x="394" y="10545"/>
                    <a:pt x="572" y="10637"/>
                    <a:pt x="749" y="10637"/>
                  </a:cubicBezTo>
                  <a:cubicBezTo>
                    <a:pt x="1015" y="10637"/>
                    <a:pt x="1281" y="10429"/>
                    <a:pt x="1245" y="10093"/>
                  </a:cubicBezTo>
                  <a:lnTo>
                    <a:pt x="1236" y="10093"/>
                  </a:lnTo>
                  <a:cubicBezTo>
                    <a:pt x="1069" y="9505"/>
                    <a:pt x="981" y="8887"/>
                    <a:pt x="981" y="8279"/>
                  </a:cubicBezTo>
                  <a:cubicBezTo>
                    <a:pt x="961" y="5368"/>
                    <a:pt x="2677" y="2740"/>
                    <a:pt x="5343" y="1584"/>
                  </a:cubicBezTo>
                  <a:cubicBezTo>
                    <a:pt x="6279" y="1174"/>
                    <a:pt x="7269" y="975"/>
                    <a:pt x="8251" y="975"/>
                  </a:cubicBezTo>
                  <a:cubicBezTo>
                    <a:pt x="10064" y="975"/>
                    <a:pt x="11851" y="1655"/>
                    <a:pt x="13225" y="2946"/>
                  </a:cubicBezTo>
                  <a:lnTo>
                    <a:pt x="12156" y="2946"/>
                  </a:lnTo>
                  <a:cubicBezTo>
                    <a:pt x="12130" y="2942"/>
                    <a:pt x="12104" y="2940"/>
                    <a:pt x="12078" y="2940"/>
                  </a:cubicBezTo>
                  <a:cubicBezTo>
                    <a:pt x="11817" y="2940"/>
                    <a:pt x="11597" y="3159"/>
                    <a:pt x="11597" y="3427"/>
                  </a:cubicBezTo>
                  <a:cubicBezTo>
                    <a:pt x="11597" y="3707"/>
                    <a:pt x="11823" y="3921"/>
                    <a:pt x="12090" y="3921"/>
                  </a:cubicBezTo>
                  <a:cubicBezTo>
                    <a:pt x="12112" y="3921"/>
                    <a:pt x="12134" y="3920"/>
                    <a:pt x="12156" y="3917"/>
                  </a:cubicBezTo>
                  <a:lnTo>
                    <a:pt x="14097" y="3917"/>
                  </a:lnTo>
                  <a:cubicBezTo>
                    <a:pt x="14362" y="3917"/>
                    <a:pt x="14578" y="3701"/>
                    <a:pt x="14587" y="3427"/>
                  </a:cubicBezTo>
                  <a:lnTo>
                    <a:pt x="14587" y="1495"/>
                  </a:lnTo>
                  <a:cubicBezTo>
                    <a:pt x="14627" y="1192"/>
                    <a:pt x="14401" y="927"/>
                    <a:pt x="14097" y="927"/>
                  </a:cubicBezTo>
                  <a:cubicBezTo>
                    <a:pt x="13803" y="927"/>
                    <a:pt x="13568" y="1192"/>
                    <a:pt x="13617" y="1495"/>
                  </a:cubicBezTo>
                  <a:lnTo>
                    <a:pt x="13617" y="1995"/>
                  </a:lnTo>
                  <a:cubicBezTo>
                    <a:pt x="12090" y="682"/>
                    <a:pt x="10179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9"/>
            <p:cNvSpPr/>
            <p:nvPr/>
          </p:nvSpPr>
          <p:spPr>
            <a:xfrm>
              <a:off x="4127008" y="3912273"/>
              <a:ext cx="323277" cy="230163"/>
            </a:xfrm>
            <a:custGeom>
              <a:rect b="b" l="l" r="r" t="t"/>
              <a:pathLst>
                <a:path extrusionOk="0" h="11761" w="16519">
                  <a:moveTo>
                    <a:pt x="14483" y="1"/>
                  </a:moveTo>
                  <a:cubicBezTo>
                    <a:pt x="14420" y="1"/>
                    <a:pt x="14355" y="13"/>
                    <a:pt x="14293" y="40"/>
                  </a:cubicBezTo>
                  <a:cubicBezTo>
                    <a:pt x="14018" y="148"/>
                    <a:pt x="13911" y="481"/>
                    <a:pt x="14058" y="736"/>
                  </a:cubicBezTo>
                  <a:cubicBezTo>
                    <a:pt x="15450" y="4128"/>
                    <a:pt x="14097" y="8020"/>
                    <a:pt x="10901" y="9823"/>
                  </a:cubicBezTo>
                  <a:cubicBezTo>
                    <a:pt x="9780" y="10458"/>
                    <a:pt x="8554" y="10763"/>
                    <a:pt x="7342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0" y="7824"/>
                  </a:lnTo>
                  <a:cubicBezTo>
                    <a:pt x="2497" y="7828"/>
                    <a:pt x="2523" y="7830"/>
                    <a:pt x="2548" y="7830"/>
                  </a:cubicBezTo>
                  <a:cubicBezTo>
                    <a:pt x="2810" y="7830"/>
                    <a:pt x="3029" y="7611"/>
                    <a:pt x="3029" y="7343"/>
                  </a:cubicBezTo>
                  <a:cubicBezTo>
                    <a:pt x="3029" y="7062"/>
                    <a:pt x="2803" y="6849"/>
                    <a:pt x="2537" y="6849"/>
                  </a:cubicBezTo>
                  <a:cubicBezTo>
                    <a:pt x="2515" y="6849"/>
                    <a:pt x="2493" y="6850"/>
                    <a:pt x="2470" y="6853"/>
                  </a:cubicBezTo>
                  <a:lnTo>
                    <a:pt x="539" y="6853"/>
                  </a:lnTo>
                  <a:cubicBezTo>
                    <a:pt x="265" y="6853"/>
                    <a:pt x="49" y="7069"/>
                    <a:pt x="49" y="7343"/>
                  </a:cubicBezTo>
                  <a:lnTo>
                    <a:pt x="49" y="9274"/>
                  </a:lnTo>
                  <a:cubicBezTo>
                    <a:pt x="0" y="9568"/>
                    <a:pt x="226" y="9843"/>
                    <a:pt x="529" y="9843"/>
                  </a:cubicBezTo>
                  <a:cubicBezTo>
                    <a:pt x="833" y="9843"/>
                    <a:pt x="1059" y="9568"/>
                    <a:pt x="1010" y="9274"/>
                  </a:cubicBezTo>
                  <a:lnTo>
                    <a:pt x="1010" y="8774"/>
                  </a:lnTo>
                  <a:cubicBezTo>
                    <a:pt x="2624" y="10724"/>
                    <a:pt x="4977" y="11761"/>
                    <a:pt x="7364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8" y="4138"/>
                    <a:pt x="14950" y="373"/>
                  </a:cubicBezTo>
                  <a:lnTo>
                    <a:pt x="14960" y="373"/>
                  </a:lnTo>
                  <a:cubicBezTo>
                    <a:pt x="14899" y="146"/>
                    <a:pt x="14698" y="1"/>
                    <a:pt x="14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9"/>
            <p:cNvSpPr/>
            <p:nvPr/>
          </p:nvSpPr>
          <p:spPr>
            <a:xfrm>
              <a:off x="4257265" y="3856635"/>
              <a:ext cx="22466" cy="19120"/>
            </a:xfrm>
            <a:custGeom>
              <a:rect b="b" l="l" r="r" t="t"/>
              <a:pathLst>
                <a:path extrusionOk="0" h="977" w="1148">
                  <a:moveTo>
                    <a:pt x="657" y="1"/>
                  </a:moveTo>
                  <a:cubicBezTo>
                    <a:pt x="216" y="1"/>
                    <a:pt x="0" y="520"/>
                    <a:pt x="304" y="834"/>
                  </a:cubicBezTo>
                  <a:cubicBezTo>
                    <a:pt x="406" y="932"/>
                    <a:pt x="529" y="976"/>
                    <a:pt x="651" y="976"/>
                  </a:cubicBezTo>
                  <a:cubicBezTo>
                    <a:pt x="905" y="976"/>
                    <a:pt x="1147" y="783"/>
                    <a:pt x="1147" y="491"/>
                  </a:cubicBezTo>
                  <a:cubicBezTo>
                    <a:pt x="1147" y="216"/>
                    <a:pt x="922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9"/>
            <p:cNvSpPr/>
            <p:nvPr/>
          </p:nvSpPr>
          <p:spPr>
            <a:xfrm>
              <a:off x="4257265" y="4084176"/>
              <a:ext cx="22466" cy="19237"/>
            </a:xfrm>
            <a:custGeom>
              <a:rect b="b" l="l" r="r" t="t"/>
              <a:pathLst>
                <a:path extrusionOk="0" h="983" w="1148">
                  <a:moveTo>
                    <a:pt x="657" y="0"/>
                  </a:moveTo>
                  <a:cubicBezTo>
                    <a:pt x="216" y="0"/>
                    <a:pt x="0" y="530"/>
                    <a:pt x="304" y="833"/>
                  </a:cubicBezTo>
                  <a:cubicBezTo>
                    <a:pt x="407" y="936"/>
                    <a:pt x="532" y="982"/>
                    <a:pt x="655" y="982"/>
                  </a:cubicBezTo>
                  <a:cubicBezTo>
                    <a:pt x="908" y="982"/>
                    <a:pt x="1147" y="787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4143505" y="3970415"/>
              <a:ext cx="22466" cy="19179"/>
            </a:xfrm>
            <a:custGeom>
              <a:rect b="b" l="l" r="r" t="t"/>
              <a:pathLst>
                <a:path extrusionOk="0" h="980" w="1148">
                  <a:moveTo>
                    <a:pt x="657" y="0"/>
                  </a:moveTo>
                  <a:cubicBezTo>
                    <a:pt x="216" y="0"/>
                    <a:pt x="0" y="529"/>
                    <a:pt x="304" y="833"/>
                  </a:cubicBezTo>
                  <a:cubicBezTo>
                    <a:pt x="405" y="935"/>
                    <a:pt x="529" y="980"/>
                    <a:pt x="651" y="980"/>
                  </a:cubicBezTo>
                  <a:cubicBezTo>
                    <a:pt x="905" y="980"/>
                    <a:pt x="1147" y="782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9"/>
            <p:cNvSpPr/>
            <p:nvPr/>
          </p:nvSpPr>
          <p:spPr>
            <a:xfrm>
              <a:off x="4371026" y="3970415"/>
              <a:ext cx="22466" cy="19179"/>
            </a:xfrm>
            <a:custGeom>
              <a:rect b="b" l="l" r="r" t="t"/>
              <a:pathLst>
                <a:path extrusionOk="0" h="980" w="1148">
                  <a:moveTo>
                    <a:pt x="657" y="0"/>
                  </a:moveTo>
                  <a:cubicBezTo>
                    <a:pt x="216" y="0"/>
                    <a:pt x="1" y="529"/>
                    <a:pt x="314" y="833"/>
                  </a:cubicBezTo>
                  <a:cubicBezTo>
                    <a:pt x="413" y="935"/>
                    <a:pt x="534" y="980"/>
                    <a:pt x="654" y="980"/>
                  </a:cubicBezTo>
                  <a:cubicBezTo>
                    <a:pt x="905" y="980"/>
                    <a:pt x="1148" y="782"/>
                    <a:pt x="1148" y="490"/>
                  </a:cubicBezTo>
                  <a:cubicBezTo>
                    <a:pt x="1148" y="216"/>
                    <a:pt x="93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9"/>
            <p:cNvSpPr/>
            <p:nvPr/>
          </p:nvSpPr>
          <p:spPr>
            <a:xfrm>
              <a:off x="4201491" y="3893094"/>
              <a:ext cx="136559" cy="152470"/>
            </a:xfrm>
            <a:custGeom>
              <a:rect b="b" l="l" r="r" t="t"/>
              <a:pathLst>
                <a:path extrusionOk="0" h="7791" w="6978">
                  <a:moveTo>
                    <a:pt x="3507" y="0"/>
                  </a:moveTo>
                  <a:cubicBezTo>
                    <a:pt x="3213" y="0"/>
                    <a:pt x="2978" y="265"/>
                    <a:pt x="3027" y="559"/>
                  </a:cubicBezTo>
                  <a:lnTo>
                    <a:pt x="3027" y="3069"/>
                  </a:lnTo>
                  <a:cubicBezTo>
                    <a:pt x="2213" y="3353"/>
                    <a:pt x="1831" y="4284"/>
                    <a:pt x="2194" y="5069"/>
                  </a:cubicBezTo>
                  <a:lnTo>
                    <a:pt x="262" y="7000"/>
                  </a:lnTo>
                  <a:cubicBezTo>
                    <a:pt x="0" y="7362"/>
                    <a:pt x="290" y="7791"/>
                    <a:pt x="649" y="7791"/>
                  </a:cubicBezTo>
                  <a:cubicBezTo>
                    <a:pt x="747" y="7791"/>
                    <a:pt x="850" y="7759"/>
                    <a:pt x="949" y="7686"/>
                  </a:cubicBezTo>
                  <a:lnTo>
                    <a:pt x="2880" y="5755"/>
                  </a:lnTo>
                  <a:cubicBezTo>
                    <a:pt x="3082" y="5848"/>
                    <a:pt x="3293" y="5892"/>
                    <a:pt x="3501" y="5892"/>
                  </a:cubicBezTo>
                  <a:cubicBezTo>
                    <a:pt x="4101" y="5892"/>
                    <a:pt x="4669" y="5526"/>
                    <a:pt x="4880" y="4922"/>
                  </a:cubicBezTo>
                  <a:lnTo>
                    <a:pt x="6419" y="4922"/>
                  </a:lnTo>
                  <a:cubicBezTo>
                    <a:pt x="6977" y="4843"/>
                    <a:pt x="6977" y="4039"/>
                    <a:pt x="6419" y="3951"/>
                  </a:cubicBezTo>
                  <a:lnTo>
                    <a:pt x="4880" y="3951"/>
                  </a:lnTo>
                  <a:cubicBezTo>
                    <a:pt x="4733" y="3539"/>
                    <a:pt x="4409" y="3216"/>
                    <a:pt x="3997" y="3069"/>
                  </a:cubicBezTo>
                  <a:lnTo>
                    <a:pt x="3997" y="559"/>
                  </a:lnTo>
                  <a:cubicBezTo>
                    <a:pt x="4037" y="265"/>
                    <a:pt x="3811" y="0"/>
                    <a:pt x="3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59"/>
          <p:cNvGrpSpPr/>
          <p:nvPr/>
        </p:nvGrpSpPr>
        <p:grpSpPr>
          <a:xfrm>
            <a:off x="659500" y="1631558"/>
            <a:ext cx="331535" cy="324040"/>
            <a:chOff x="7035775" y="3818083"/>
            <a:chExt cx="331535" cy="324040"/>
          </a:xfrm>
        </p:grpSpPr>
        <p:sp>
          <p:nvSpPr>
            <p:cNvPr id="545" name="Google Shape;545;p59"/>
            <p:cNvSpPr/>
            <p:nvPr/>
          </p:nvSpPr>
          <p:spPr>
            <a:xfrm>
              <a:off x="7116149" y="4075350"/>
              <a:ext cx="170964" cy="66773"/>
            </a:xfrm>
            <a:custGeom>
              <a:rect b="b" l="l" r="r" t="t"/>
              <a:pathLst>
                <a:path extrusionOk="0" h="3412" w="8736">
                  <a:moveTo>
                    <a:pt x="491" y="0"/>
                  </a:moveTo>
                  <a:cubicBezTo>
                    <a:pt x="226" y="0"/>
                    <a:pt x="1" y="226"/>
                    <a:pt x="1" y="490"/>
                  </a:cubicBezTo>
                  <a:lnTo>
                    <a:pt x="1" y="2922"/>
                  </a:lnTo>
                  <a:cubicBezTo>
                    <a:pt x="1" y="3186"/>
                    <a:pt x="226" y="3412"/>
                    <a:pt x="491" y="3412"/>
                  </a:cubicBezTo>
                  <a:lnTo>
                    <a:pt x="8245" y="3412"/>
                  </a:lnTo>
                  <a:cubicBezTo>
                    <a:pt x="8520" y="3412"/>
                    <a:pt x="8735" y="3186"/>
                    <a:pt x="8735" y="2922"/>
                  </a:cubicBezTo>
                  <a:lnTo>
                    <a:pt x="8735" y="490"/>
                  </a:lnTo>
                  <a:cubicBezTo>
                    <a:pt x="8735" y="216"/>
                    <a:pt x="8520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7035775" y="3818083"/>
              <a:ext cx="331535" cy="238480"/>
            </a:xfrm>
            <a:custGeom>
              <a:rect b="b" l="l" r="r" t="t"/>
              <a:pathLst>
                <a:path extrusionOk="0" h="12186" w="16941">
                  <a:moveTo>
                    <a:pt x="2265" y="2147"/>
                  </a:moveTo>
                  <a:cubicBezTo>
                    <a:pt x="2383" y="3402"/>
                    <a:pt x="2667" y="4637"/>
                    <a:pt x="3098" y="5814"/>
                  </a:cubicBezTo>
                  <a:cubicBezTo>
                    <a:pt x="2039" y="5794"/>
                    <a:pt x="1187" y="4941"/>
                    <a:pt x="1177" y="3882"/>
                  </a:cubicBezTo>
                  <a:cubicBezTo>
                    <a:pt x="1187" y="3147"/>
                    <a:pt x="1608" y="2481"/>
                    <a:pt x="2265" y="2147"/>
                  </a:cubicBezTo>
                  <a:close/>
                  <a:moveTo>
                    <a:pt x="14695" y="2157"/>
                  </a:moveTo>
                  <a:cubicBezTo>
                    <a:pt x="15509" y="2549"/>
                    <a:pt x="15930" y="3441"/>
                    <a:pt x="15734" y="4314"/>
                  </a:cubicBezTo>
                  <a:cubicBezTo>
                    <a:pt x="15538" y="5196"/>
                    <a:pt x="14754" y="5814"/>
                    <a:pt x="13862" y="5814"/>
                  </a:cubicBezTo>
                  <a:cubicBezTo>
                    <a:pt x="14293" y="4637"/>
                    <a:pt x="14578" y="3402"/>
                    <a:pt x="14695" y="2157"/>
                  </a:cubicBezTo>
                  <a:close/>
                  <a:moveTo>
                    <a:pt x="7429" y="2905"/>
                  </a:moveTo>
                  <a:cubicBezTo>
                    <a:pt x="7456" y="2905"/>
                    <a:pt x="7482" y="2907"/>
                    <a:pt x="7510" y="2912"/>
                  </a:cubicBezTo>
                  <a:lnTo>
                    <a:pt x="8480" y="2912"/>
                  </a:lnTo>
                  <a:cubicBezTo>
                    <a:pt x="8745" y="2912"/>
                    <a:pt x="8960" y="3128"/>
                    <a:pt x="8960" y="3402"/>
                  </a:cubicBezTo>
                  <a:lnTo>
                    <a:pt x="8960" y="5823"/>
                  </a:lnTo>
                  <a:lnTo>
                    <a:pt x="9451" y="5823"/>
                  </a:lnTo>
                  <a:cubicBezTo>
                    <a:pt x="10009" y="5902"/>
                    <a:pt x="10009" y="6706"/>
                    <a:pt x="9451" y="6794"/>
                  </a:cubicBezTo>
                  <a:lnTo>
                    <a:pt x="9451" y="6784"/>
                  </a:lnTo>
                  <a:lnTo>
                    <a:pt x="7510" y="6784"/>
                  </a:lnTo>
                  <a:cubicBezTo>
                    <a:pt x="7483" y="6788"/>
                    <a:pt x="7457" y="6791"/>
                    <a:pt x="7432" y="6791"/>
                  </a:cubicBezTo>
                  <a:cubicBezTo>
                    <a:pt x="7170" y="6791"/>
                    <a:pt x="6951" y="6572"/>
                    <a:pt x="6951" y="6304"/>
                  </a:cubicBezTo>
                  <a:cubicBezTo>
                    <a:pt x="6951" y="6023"/>
                    <a:pt x="7177" y="5809"/>
                    <a:pt x="7443" y="5809"/>
                  </a:cubicBezTo>
                  <a:cubicBezTo>
                    <a:pt x="7465" y="5809"/>
                    <a:pt x="7487" y="5811"/>
                    <a:pt x="7510" y="5814"/>
                  </a:cubicBezTo>
                  <a:lnTo>
                    <a:pt x="7990" y="5814"/>
                  </a:lnTo>
                  <a:lnTo>
                    <a:pt x="7990" y="3882"/>
                  </a:lnTo>
                  <a:lnTo>
                    <a:pt x="7510" y="3882"/>
                  </a:lnTo>
                  <a:cubicBezTo>
                    <a:pt x="7487" y="3885"/>
                    <a:pt x="7465" y="3887"/>
                    <a:pt x="7443" y="3887"/>
                  </a:cubicBezTo>
                  <a:cubicBezTo>
                    <a:pt x="7177" y="3887"/>
                    <a:pt x="6951" y="3673"/>
                    <a:pt x="6951" y="3392"/>
                  </a:cubicBezTo>
                  <a:cubicBezTo>
                    <a:pt x="6951" y="3116"/>
                    <a:pt x="7169" y="2905"/>
                    <a:pt x="7429" y="2905"/>
                  </a:cubicBezTo>
                  <a:close/>
                  <a:moveTo>
                    <a:pt x="2667" y="0"/>
                  </a:moveTo>
                  <a:cubicBezTo>
                    <a:pt x="2402" y="0"/>
                    <a:pt x="2177" y="216"/>
                    <a:pt x="2177" y="491"/>
                  </a:cubicBezTo>
                  <a:cubicBezTo>
                    <a:pt x="2177" y="706"/>
                    <a:pt x="2177" y="922"/>
                    <a:pt x="2196" y="1128"/>
                  </a:cubicBezTo>
                  <a:cubicBezTo>
                    <a:pt x="834" y="1579"/>
                    <a:pt x="0" y="2951"/>
                    <a:pt x="245" y="4363"/>
                  </a:cubicBezTo>
                  <a:cubicBezTo>
                    <a:pt x="479" y="5771"/>
                    <a:pt x="1683" y="6784"/>
                    <a:pt x="3106" y="6784"/>
                  </a:cubicBezTo>
                  <a:cubicBezTo>
                    <a:pt x="3120" y="6784"/>
                    <a:pt x="3134" y="6784"/>
                    <a:pt x="3147" y="6784"/>
                  </a:cubicBezTo>
                  <a:lnTo>
                    <a:pt x="3510" y="6784"/>
                  </a:lnTo>
                  <a:cubicBezTo>
                    <a:pt x="4245" y="8313"/>
                    <a:pt x="5225" y="9451"/>
                    <a:pt x="6363" y="10098"/>
                  </a:cubicBezTo>
                  <a:cubicBezTo>
                    <a:pt x="6784" y="10352"/>
                    <a:pt x="7029" y="10813"/>
                    <a:pt x="7019" y="11313"/>
                  </a:cubicBezTo>
                  <a:lnTo>
                    <a:pt x="7019" y="12186"/>
                  </a:lnTo>
                  <a:lnTo>
                    <a:pt x="9921" y="12186"/>
                  </a:lnTo>
                  <a:lnTo>
                    <a:pt x="9921" y="11313"/>
                  </a:lnTo>
                  <a:cubicBezTo>
                    <a:pt x="9911" y="10813"/>
                    <a:pt x="10156" y="10352"/>
                    <a:pt x="10578" y="10098"/>
                  </a:cubicBezTo>
                  <a:cubicBezTo>
                    <a:pt x="11715" y="9460"/>
                    <a:pt x="12695" y="8323"/>
                    <a:pt x="13431" y="6784"/>
                  </a:cubicBezTo>
                  <a:lnTo>
                    <a:pt x="13803" y="6784"/>
                  </a:lnTo>
                  <a:cubicBezTo>
                    <a:pt x="13817" y="6784"/>
                    <a:pt x="13830" y="6784"/>
                    <a:pt x="13844" y="6784"/>
                  </a:cubicBezTo>
                  <a:cubicBezTo>
                    <a:pt x="15258" y="6784"/>
                    <a:pt x="16462" y="5771"/>
                    <a:pt x="16705" y="4373"/>
                  </a:cubicBezTo>
                  <a:cubicBezTo>
                    <a:pt x="16940" y="2961"/>
                    <a:pt x="16117" y="1588"/>
                    <a:pt x="14754" y="1138"/>
                  </a:cubicBezTo>
                  <a:lnTo>
                    <a:pt x="14764" y="1128"/>
                  </a:lnTo>
                  <a:cubicBezTo>
                    <a:pt x="14774" y="922"/>
                    <a:pt x="14774" y="706"/>
                    <a:pt x="14774" y="491"/>
                  </a:cubicBezTo>
                  <a:cubicBezTo>
                    <a:pt x="14783" y="216"/>
                    <a:pt x="14558" y="0"/>
                    <a:pt x="1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59"/>
          <p:cNvGrpSpPr/>
          <p:nvPr/>
        </p:nvGrpSpPr>
        <p:grpSpPr>
          <a:xfrm>
            <a:off x="663349" y="2073064"/>
            <a:ext cx="323844" cy="303707"/>
            <a:chOff x="3530749" y="1773389"/>
            <a:chExt cx="323844" cy="303707"/>
          </a:xfrm>
        </p:grpSpPr>
        <p:sp>
          <p:nvSpPr>
            <p:cNvPr id="548" name="Google Shape;548;p59"/>
            <p:cNvSpPr/>
            <p:nvPr/>
          </p:nvSpPr>
          <p:spPr>
            <a:xfrm>
              <a:off x="3603843" y="1924939"/>
              <a:ext cx="22466" cy="19237"/>
            </a:xfrm>
            <a:custGeom>
              <a:rect b="b" l="l" r="r" t="t"/>
              <a:pathLst>
                <a:path extrusionOk="0" h="983" w="1148">
                  <a:moveTo>
                    <a:pt x="657" y="1"/>
                  </a:moveTo>
                  <a:cubicBezTo>
                    <a:pt x="226" y="1"/>
                    <a:pt x="0" y="530"/>
                    <a:pt x="304" y="834"/>
                  </a:cubicBezTo>
                  <a:cubicBezTo>
                    <a:pt x="403" y="937"/>
                    <a:pt x="528" y="983"/>
                    <a:pt x="650" y="983"/>
                  </a:cubicBezTo>
                  <a:cubicBezTo>
                    <a:pt x="903" y="983"/>
                    <a:pt x="1147" y="788"/>
                    <a:pt x="1147" y="491"/>
                  </a:cubicBezTo>
                  <a:cubicBezTo>
                    <a:pt x="1147" y="226"/>
                    <a:pt x="931" y="1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9"/>
            <p:cNvSpPr/>
            <p:nvPr/>
          </p:nvSpPr>
          <p:spPr>
            <a:xfrm>
              <a:off x="3530749" y="1849164"/>
              <a:ext cx="323844" cy="227932"/>
            </a:xfrm>
            <a:custGeom>
              <a:rect b="b" l="l" r="r" t="t"/>
              <a:pathLst>
                <a:path extrusionOk="0" h="11647" w="16548">
                  <a:moveTo>
                    <a:pt x="14175" y="4837"/>
                  </a:moveTo>
                  <a:cubicBezTo>
                    <a:pt x="14436" y="4837"/>
                    <a:pt x="14656" y="5056"/>
                    <a:pt x="14656" y="5324"/>
                  </a:cubicBezTo>
                  <a:cubicBezTo>
                    <a:pt x="14656" y="5605"/>
                    <a:pt x="14430" y="5818"/>
                    <a:pt x="14163" y="5818"/>
                  </a:cubicBezTo>
                  <a:cubicBezTo>
                    <a:pt x="14142" y="5818"/>
                    <a:pt x="14119" y="5817"/>
                    <a:pt x="14097" y="5814"/>
                  </a:cubicBezTo>
                  <a:lnTo>
                    <a:pt x="9244" y="5814"/>
                  </a:lnTo>
                  <a:cubicBezTo>
                    <a:pt x="8686" y="5726"/>
                    <a:pt x="8686" y="4932"/>
                    <a:pt x="9244" y="4843"/>
                  </a:cubicBezTo>
                  <a:lnTo>
                    <a:pt x="14097" y="4843"/>
                  </a:lnTo>
                  <a:cubicBezTo>
                    <a:pt x="14123" y="4839"/>
                    <a:pt x="14149" y="4837"/>
                    <a:pt x="14175" y="4837"/>
                  </a:cubicBezTo>
                  <a:close/>
                  <a:moveTo>
                    <a:pt x="14177" y="7748"/>
                  </a:moveTo>
                  <a:cubicBezTo>
                    <a:pt x="14438" y="7748"/>
                    <a:pt x="14656" y="7959"/>
                    <a:pt x="14656" y="8235"/>
                  </a:cubicBezTo>
                  <a:cubicBezTo>
                    <a:pt x="14656" y="8516"/>
                    <a:pt x="14430" y="8730"/>
                    <a:pt x="14163" y="8730"/>
                  </a:cubicBezTo>
                  <a:cubicBezTo>
                    <a:pt x="14142" y="8730"/>
                    <a:pt x="14119" y="8728"/>
                    <a:pt x="14097" y="8725"/>
                  </a:cubicBezTo>
                  <a:lnTo>
                    <a:pt x="9244" y="8725"/>
                  </a:lnTo>
                  <a:cubicBezTo>
                    <a:pt x="8686" y="8637"/>
                    <a:pt x="8686" y="7833"/>
                    <a:pt x="9244" y="7755"/>
                  </a:cubicBezTo>
                  <a:lnTo>
                    <a:pt x="14097" y="7755"/>
                  </a:lnTo>
                  <a:cubicBezTo>
                    <a:pt x="14124" y="7750"/>
                    <a:pt x="14151" y="7748"/>
                    <a:pt x="14177" y="7748"/>
                  </a:cubicBezTo>
                  <a:close/>
                  <a:moveTo>
                    <a:pt x="4392" y="6784"/>
                  </a:moveTo>
                  <a:cubicBezTo>
                    <a:pt x="3588" y="6784"/>
                    <a:pt x="2941" y="7441"/>
                    <a:pt x="2941" y="8245"/>
                  </a:cubicBezTo>
                  <a:lnTo>
                    <a:pt x="2941" y="8735"/>
                  </a:lnTo>
                  <a:lnTo>
                    <a:pt x="5853" y="8735"/>
                  </a:lnTo>
                  <a:lnTo>
                    <a:pt x="5853" y="8245"/>
                  </a:lnTo>
                  <a:cubicBezTo>
                    <a:pt x="5853" y="7441"/>
                    <a:pt x="5196" y="6794"/>
                    <a:pt x="4392" y="6784"/>
                  </a:cubicBezTo>
                  <a:close/>
                  <a:moveTo>
                    <a:pt x="4373" y="2908"/>
                  </a:moveTo>
                  <a:cubicBezTo>
                    <a:pt x="5124" y="2908"/>
                    <a:pt x="5843" y="3487"/>
                    <a:pt x="5843" y="4363"/>
                  </a:cubicBezTo>
                  <a:cubicBezTo>
                    <a:pt x="5833" y="5167"/>
                    <a:pt x="5186" y="5814"/>
                    <a:pt x="4382" y="5824"/>
                  </a:cubicBezTo>
                  <a:cubicBezTo>
                    <a:pt x="5725" y="5824"/>
                    <a:pt x="6803" y="6902"/>
                    <a:pt x="6803" y="8245"/>
                  </a:cubicBezTo>
                  <a:lnTo>
                    <a:pt x="6813" y="9216"/>
                  </a:lnTo>
                  <a:cubicBezTo>
                    <a:pt x="6813" y="9480"/>
                    <a:pt x="6598" y="9696"/>
                    <a:pt x="6323" y="9696"/>
                  </a:cubicBezTo>
                  <a:lnTo>
                    <a:pt x="2451" y="9696"/>
                  </a:lnTo>
                  <a:cubicBezTo>
                    <a:pt x="2186" y="9696"/>
                    <a:pt x="1961" y="9480"/>
                    <a:pt x="1961" y="9216"/>
                  </a:cubicBezTo>
                  <a:lnTo>
                    <a:pt x="1961" y="8245"/>
                  </a:lnTo>
                  <a:cubicBezTo>
                    <a:pt x="1961" y="6902"/>
                    <a:pt x="3049" y="5824"/>
                    <a:pt x="4382" y="5824"/>
                  </a:cubicBezTo>
                  <a:cubicBezTo>
                    <a:pt x="3088" y="5824"/>
                    <a:pt x="2441" y="4255"/>
                    <a:pt x="3353" y="3334"/>
                  </a:cubicBezTo>
                  <a:cubicBezTo>
                    <a:pt x="3650" y="3039"/>
                    <a:pt x="4015" y="2908"/>
                    <a:pt x="4373" y="2908"/>
                  </a:cubicBezTo>
                  <a:close/>
                  <a:moveTo>
                    <a:pt x="490" y="1"/>
                  </a:moveTo>
                  <a:cubicBezTo>
                    <a:pt x="216" y="1"/>
                    <a:pt x="0" y="226"/>
                    <a:pt x="0" y="491"/>
                  </a:cubicBezTo>
                  <a:lnTo>
                    <a:pt x="0" y="11157"/>
                  </a:lnTo>
                  <a:cubicBezTo>
                    <a:pt x="0" y="11421"/>
                    <a:pt x="216" y="11647"/>
                    <a:pt x="490" y="11647"/>
                  </a:cubicBezTo>
                  <a:lnTo>
                    <a:pt x="16058" y="11647"/>
                  </a:lnTo>
                  <a:cubicBezTo>
                    <a:pt x="16322" y="11647"/>
                    <a:pt x="16548" y="11421"/>
                    <a:pt x="16548" y="11157"/>
                  </a:cubicBezTo>
                  <a:lnTo>
                    <a:pt x="16548" y="491"/>
                  </a:lnTo>
                  <a:cubicBezTo>
                    <a:pt x="16548" y="226"/>
                    <a:pt x="16322" y="1"/>
                    <a:pt x="16058" y="1"/>
                  </a:cubicBezTo>
                  <a:lnTo>
                    <a:pt x="9725" y="1"/>
                  </a:lnTo>
                  <a:lnTo>
                    <a:pt x="9725" y="1942"/>
                  </a:lnTo>
                  <a:lnTo>
                    <a:pt x="10215" y="1942"/>
                  </a:lnTo>
                  <a:cubicBezTo>
                    <a:pt x="10241" y="1937"/>
                    <a:pt x="10267" y="1935"/>
                    <a:pt x="10293" y="1935"/>
                  </a:cubicBezTo>
                  <a:cubicBezTo>
                    <a:pt x="10556" y="1935"/>
                    <a:pt x="10784" y="2154"/>
                    <a:pt x="10784" y="2422"/>
                  </a:cubicBezTo>
                  <a:cubicBezTo>
                    <a:pt x="10784" y="2703"/>
                    <a:pt x="10549" y="2917"/>
                    <a:pt x="10282" y="2917"/>
                  </a:cubicBezTo>
                  <a:cubicBezTo>
                    <a:pt x="10260" y="2917"/>
                    <a:pt x="10237" y="2915"/>
                    <a:pt x="10215" y="2912"/>
                  </a:cubicBezTo>
                  <a:lnTo>
                    <a:pt x="6333" y="2912"/>
                  </a:lnTo>
                  <a:cubicBezTo>
                    <a:pt x="6311" y="2915"/>
                    <a:pt x="6288" y="2917"/>
                    <a:pt x="6266" y="2917"/>
                  </a:cubicBezTo>
                  <a:cubicBezTo>
                    <a:pt x="6000" y="2917"/>
                    <a:pt x="5774" y="2703"/>
                    <a:pt x="5774" y="2422"/>
                  </a:cubicBezTo>
                  <a:cubicBezTo>
                    <a:pt x="5774" y="2154"/>
                    <a:pt x="5994" y="1935"/>
                    <a:pt x="6255" y="1935"/>
                  </a:cubicBezTo>
                  <a:cubicBezTo>
                    <a:pt x="6281" y="1935"/>
                    <a:pt x="6307" y="1937"/>
                    <a:pt x="6333" y="1942"/>
                  </a:cubicBezTo>
                  <a:lnTo>
                    <a:pt x="6823" y="1942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9"/>
            <p:cNvSpPr/>
            <p:nvPr/>
          </p:nvSpPr>
          <p:spPr>
            <a:xfrm>
              <a:off x="3664079" y="1773389"/>
              <a:ext cx="57184" cy="75795"/>
            </a:xfrm>
            <a:custGeom>
              <a:rect b="b" l="l" r="r" t="t"/>
              <a:pathLst>
                <a:path extrusionOk="0" h="3873" w="2922">
                  <a:moveTo>
                    <a:pt x="490" y="1"/>
                  </a:moveTo>
                  <a:cubicBezTo>
                    <a:pt x="226" y="1"/>
                    <a:pt x="10" y="216"/>
                    <a:pt x="0" y="481"/>
                  </a:cubicBezTo>
                  <a:lnTo>
                    <a:pt x="0" y="3873"/>
                  </a:lnTo>
                  <a:cubicBezTo>
                    <a:pt x="0" y="3069"/>
                    <a:pt x="657" y="2422"/>
                    <a:pt x="1461" y="2422"/>
                  </a:cubicBezTo>
                  <a:cubicBezTo>
                    <a:pt x="2265" y="2422"/>
                    <a:pt x="2912" y="3069"/>
                    <a:pt x="2912" y="3873"/>
                  </a:cubicBezTo>
                  <a:lnTo>
                    <a:pt x="2912" y="481"/>
                  </a:lnTo>
                  <a:lnTo>
                    <a:pt x="2922" y="491"/>
                  </a:lnTo>
                  <a:cubicBezTo>
                    <a:pt x="2922" y="216"/>
                    <a:pt x="2706" y="1"/>
                    <a:pt x="2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9"/>
            <p:cNvSpPr/>
            <p:nvPr/>
          </p:nvSpPr>
          <p:spPr>
            <a:xfrm>
              <a:off x="3683062" y="1840965"/>
              <a:ext cx="19022" cy="46205"/>
            </a:xfrm>
            <a:custGeom>
              <a:rect b="b" l="l" r="r" t="t"/>
              <a:pathLst>
                <a:path extrusionOk="0" h="2361" w="972">
                  <a:moveTo>
                    <a:pt x="486" y="1"/>
                  </a:moveTo>
                  <a:cubicBezTo>
                    <a:pt x="263" y="1"/>
                    <a:pt x="40" y="140"/>
                    <a:pt x="1" y="420"/>
                  </a:cubicBezTo>
                  <a:lnTo>
                    <a:pt x="1" y="2361"/>
                  </a:lnTo>
                  <a:lnTo>
                    <a:pt x="971" y="2361"/>
                  </a:lnTo>
                  <a:lnTo>
                    <a:pt x="971" y="420"/>
                  </a:lnTo>
                  <a:cubicBezTo>
                    <a:pt x="932" y="140"/>
                    <a:pt x="709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" name="Google Shape;552;p59"/>
          <p:cNvSpPr txBox="1"/>
          <p:nvPr/>
        </p:nvSpPr>
        <p:spPr>
          <a:xfrm>
            <a:off x="996300" y="1125725"/>
            <a:ext cx="63621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Range: 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1988-99 season  -   2021-22 season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Players who received at least one vote for All-NBA Teams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Feature: 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 variables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53" name="Google Shape;553;p59"/>
          <p:cNvGrpSpPr/>
          <p:nvPr/>
        </p:nvGrpSpPr>
        <p:grpSpPr>
          <a:xfrm>
            <a:off x="1187636" y="2598437"/>
            <a:ext cx="247306" cy="324040"/>
            <a:chOff x="1818511" y="3817887"/>
            <a:chExt cx="247306" cy="324040"/>
          </a:xfrm>
        </p:grpSpPr>
        <p:sp>
          <p:nvSpPr>
            <p:cNvPr id="554" name="Google Shape;554;p59"/>
            <p:cNvSpPr/>
            <p:nvPr/>
          </p:nvSpPr>
          <p:spPr>
            <a:xfrm>
              <a:off x="1818511" y="4037364"/>
              <a:ext cx="247110" cy="47790"/>
            </a:xfrm>
            <a:custGeom>
              <a:rect b="b" l="l" r="r" t="t"/>
              <a:pathLst>
                <a:path extrusionOk="0" h="2442" w="12627">
                  <a:moveTo>
                    <a:pt x="12137" y="0"/>
                  </a:moveTo>
                  <a:lnTo>
                    <a:pt x="12137" y="10"/>
                  </a:lnTo>
                  <a:lnTo>
                    <a:pt x="491" y="10"/>
                  </a:lnTo>
                  <a:cubicBezTo>
                    <a:pt x="216" y="10"/>
                    <a:pt x="1" y="226"/>
                    <a:pt x="1" y="500"/>
                  </a:cubicBezTo>
                  <a:lnTo>
                    <a:pt x="1" y="1951"/>
                  </a:lnTo>
                  <a:cubicBezTo>
                    <a:pt x="1" y="2216"/>
                    <a:pt x="216" y="2441"/>
                    <a:pt x="491" y="2441"/>
                  </a:cubicBezTo>
                  <a:lnTo>
                    <a:pt x="12137" y="2441"/>
                  </a:lnTo>
                  <a:cubicBezTo>
                    <a:pt x="12402" y="2441"/>
                    <a:pt x="12627" y="2216"/>
                    <a:pt x="12627" y="1951"/>
                  </a:cubicBezTo>
                  <a:lnTo>
                    <a:pt x="12627" y="490"/>
                  </a:lnTo>
                  <a:cubicBezTo>
                    <a:pt x="12627" y="226"/>
                    <a:pt x="12402" y="0"/>
                    <a:pt x="1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1837689" y="3817887"/>
              <a:ext cx="208753" cy="200690"/>
            </a:xfrm>
            <a:custGeom>
              <a:rect b="b" l="l" r="r" t="t"/>
              <a:pathLst>
                <a:path extrusionOk="0" h="10255" w="10667">
                  <a:moveTo>
                    <a:pt x="5327" y="0"/>
                  </a:moveTo>
                  <a:cubicBezTo>
                    <a:pt x="3726" y="0"/>
                    <a:pt x="2413" y="1297"/>
                    <a:pt x="2422" y="2912"/>
                  </a:cubicBezTo>
                  <a:cubicBezTo>
                    <a:pt x="2422" y="3883"/>
                    <a:pt x="2677" y="4824"/>
                    <a:pt x="2922" y="5726"/>
                  </a:cubicBezTo>
                  <a:cubicBezTo>
                    <a:pt x="3167" y="6618"/>
                    <a:pt x="3383" y="7461"/>
                    <a:pt x="3383" y="8304"/>
                  </a:cubicBezTo>
                  <a:cubicBezTo>
                    <a:pt x="3383" y="8568"/>
                    <a:pt x="3167" y="8794"/>
                    <a:pt x="2893" y="8794"/>
                  </a:cubicBezTo>
                  <a:lnTo>
                    <a:pt x="1452" y="8794"/>
                  </a:lnTo>
                  <a:cubicBezTo>
                    <a:pt x="648" y="8794"/>
                    <a:pt x="1" y="9451"/>
                    <a:pt x="1" y="10255"/>
                  </a:cubicBezTo>
                  <a:lnTo>
                    <a:pt x="10667" y="10255"/>
                  </a:lnTo>
                  <a:cubicBezTo>
                    <a:pt x="10657" y="9451"/>
                    <a:pt x="10010" y="8804"/>
                    <a:pt x="9206" y="8804"/>
                  </a:cubicBezTo>
                  <a:lnTo>
                    <a:pt x="7755" y="8804"/>
                  </a:lnTo>
                  <a:cubicBezTo>
                    <a:pt x="7481" y="8804"/>
                    <a:pt x="7265" y="8578"/>
                    <a:pt x="7265" y="8314"/>
                  </a:cubicBezTo>
                  <a:cubicBezTo>
                    <a:pt x="7265" y="7451"/>
                    <a:pt x="7510" y="6578"/>
                    <a:pt x="7736" y="5735"/>
                  </a:cubicBezTo>
                  <a:cubicBezTo>
                    <a:pt x="7981" y="4853"/>
                    <a:pt x="8226" y="3932"/>
                    <a:pt x="8236" y="2991"/>
                  </a:cubicBezTo>
                  <a:cubicBezTo>
                    <a:pt x="8285" y="1373"/>
                    <a:pt x="6991" y="20"/>
                    <a:pt x="5363" y="1"/>
                  </a:cubicBezTo>
                  <a:cubicBezTo>
                    <a:pt x="5351" y="0"/>
                    <a:pt x="5339" y="0"/>
                    <a:pt x="5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1818511" y="4122924"/>
              <a:ext cx="247306" cy="19002"/>
            </a:xfrm>
            <a:custGeom>
              <a:rect b="b" l="l" r="r" t="t"/>
              <a:pathLst>
                <a:path extrusionOk="0" h="971" w="12637">
                  <a:moveTo>
                    <a:pt x="491" y="0"/>
                  </a:moveTo>
                  <a:cubicBezTo>
                    <a:pt x="216" y="0"/>
                    <a:pt x="1" y="236"/>
                    <a:pt x="10" y="510"/>
                  </a:cubicBezTo>
                  <a:cubicBezTo>
                    <a:pt x="20" y="775"/>
                    <a:pt x="246" y="971"/>
                    <a:pt x="501" y="971"/>
                  </a:cubicBezTo>
                  <a:lnTo>
                    <a:pt x="12137" y="971"/>
                  </a:lnTo>
                  <a:cubicBezTo>
                    <a:pt x="12411" y="971"/>
                    <a:pt x="12637" y="736"/>
                    <a:pt x="12627" y="461"/>
                  </a:cubicBezTo>
                  <a:cubicBezTo>
                    <a:pt x="12607" y="196"/>
                    <a:pt x="12392" y="0"/>
                    <a:pt x="12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59"/>
          <p:cNvGrpSpPr/>
          <p:nvPr/>
        </p:nvGrpSpPr>
        <p:grpSpPr>
          <a:xfrm>
            <a:off x="2701625" y="2611450"/>
            <a:ext cx="5501875" cy="2296925"/>
            <a:chOff x="2081150" y="2598425"/>
            <a:chExt cx="5501875" cy="2296925"/>
          </a:xfrm>
        </p:grpSpPr>
        <p:sp>
          <p:nvSpPr>
            <p:cNvPr id="558" name="Google Shape;558;p59"/>
            <p:cNvSpPr/>
            <p:nvPr/>
          </p:nvSpPr>
          <p:spPr>
            <a:xfrm>
              <a:off x="4178544" y="2598431"/>
              <a:ext cx="83833" cy="81026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4148757" y="2677566"/>
              <a:ext cx="145268" cy="8566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9"/>
            <p:cNvSpPr/>
            <p:nvPr/>
          </p:nvSpPr>
          <p:spPr>
            <a:xfrm>
              <a:off x="4077069" y="2783709"/>
              <a:ext cx="81972" cy="80997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4283742" y="2784625"/>
              <a:ext cx="81026" cy="81026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9"/>
            <p:cNvSpPr/>
            <p:nvPr/>
          </p:nvSpPr>
          <p:spPr>
            <a:xfrm>
              <a:off x="4174820" y="2783709"/>
              <a:ext cx="91280" cy="76357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9"/>
            <p:cNvSpPr/>
            <p:nvPr/>
          </p:nvSpPr>
          <p:spPr>
            <a:xfrm>
              <a:off x="4046367" y="2863760"/>
              <a:ext cx="144322" cy="84749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4252094" y="2863760"/>
              <a:ext cx="144352" cy="84749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9"/>
            <p:cNvSpPr txBox="1"/>
            <p:nvPr/>
          </p:nvSpPr>
          <p:spPr>
            <a:xfrm>
              <a:off x="4473525" y="2598425"/>
              <a:ext cx="3109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Team Performance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6" name="Google Shape;566;p59"/>
            <p:cNvSpPr txBox="1"/>
            <p:nvPr/>
          </p:nvSpPr>
          <p:spPr>
            <a:xfrm>
              <a:off x="2081150" y="3048250"/>
              <a:ext cx="30000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Advanced Statistics:</a:t>
              </a:r>
              <a:endParaRPr b="1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WS </a:t>
              </a: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WS/48 PER TS%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3PAr FTr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ORB% DRB% TRB%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AST% STL% BLK%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TOV% USG%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OWS DWS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OBPM DBPM BPM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VORP WinPCT</a:t>
              </a:r>
              <a:endParaRPr/>
            </a:p>
          </p:txBody>
        </p:sp>
        <p:sp>
          <p:nvSpPr>
            <p:cNvPr id="567" name="Google Shape;567;p59"/>
            <p:cNvSpPr txBox="1"/>
            <p:nvPr/>
          </p:nvSpPr>
          <p:spPr>
            <a:xfrm>
              <a:off x="4473525" y="3048250"/>
              <a:ext cx="30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Team winning percentage</a:t>
              </a:r>
              <a:endParaRPr b="1"/>
            </a:p>
          </p:txBody>
        </p:sp>
      </p:grpSp>
      <p:sp>
        <p:nvSpPr>
          <p:cNvPr id="568" name="Google Shape;568;p59"/>
          <p:cNvSpPr txBox="1"/>
          <p:nvPr/>
        </p:nvSpPr>
        <p:spPr>
          <a:xfrm>
            <a:off x="1434950" y="2611450"/>
            <a:ext cx="44034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Individual Performance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statistics: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PTS TRB AST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STL BLK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FG% 3P% FT%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0"/>
          <p:cNvSpPr txBox="1"/>
          <p:nvPr>
            <p:ph type="title"/>
          </p:nvPr>
        </p:nvSpPr>
        <p:spPr>
          <a:xfrm>
            <a:off x="179825" y="445025"/>
            <a:ext cx="63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74" name="Google Shape;574;p60"/>
          <p:cNvSpPr txBox="1"/>
          <p:nvPr>
            <p:ph idx="1" type="body"/>
          </p:nvPr>
        </p:nvSpPr>
        <p:spPr>
          <a:xfrm>
            <a:off x="713250" y="1653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Train Test Split :</a:t>
            </a:r>
            <a:r>
              <a:rPr lang="en" sz="1500"/>
              <a:t> 80% / 20% on </a:t>
            </a:r>
            <a:r>
              <a:rPr lang="en" sz="1500"/>
              <a:t> </a:t>
            </a:r>
            <a:r>
              <a:rPr lang="en" sz="1500"/>
              <a:t>1988-99 season  -   2021-22 season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Prediction: </a:t>
            </a:r>
            <a:r>
              <a:rPr lang="en" sz="1500"/>
              <a:t>All players in 2022-23 season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Model Used:</a:t>
            </a:r>
            <a:r>
              <a:rPr b="1" lang="en" sz="1500"/>
              <a:t> </a:t>
            </a:r>
            <a:r>
              <a:rPr lang="en" sz="1500"/>
              <a:t>Supper Vector Regression with Standardization,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  		       Random Forest Regressor,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                        LightGBM, XGBoost Regressor, 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                        AdaBoost Regressor, CatBoost Regressor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1"/>
          <p:cNvSpPr txBox="1"/>
          <p:nvPr>
            <p:ph type="title"/>
          </p:nvPr>
        </p:nvSpPr>
        <p:spPr>
          <a:xfrm>
            <a:off x="179825" y="445025"/>
            <a:ext cx="63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Evaluation</a:t>
            </a:r>
            <a:endParaRPr/>
          </a:p>
        </p:txBody>
      </p:sp>
      <p:pic>
        <p:nvPicPr>
          <p:cNvPr id="580" name="Google Shape;5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5" y="1456350"/>
            <a:ext cx="3415675" cy="22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225" y="1449062"/>
            <a:ext cx="3415676" cy="22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/>
          <p:nvPr>
            <p:ph type="title"/>
          </p:nvPr>
        </p:nvSpPr>
        <p:spPr>
          <a:xfrm>
            <a:off x="179825" y="397750"/>
            <a:ext cx="63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pic>
        <p:nvPicPr>
          <p:cNvPr id="587" name="Google Shape;5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975" y="405375"/>
            <a:ext cx="4332749" cy="433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2"/>
          <p:cNvSpPr txBox="1"/>
          <p:nvPr/>
        </p:nvSpPr>
        <p:spPr>
          <a:xfrm>
            <a:off x="69925" y="1833000"/>
            <a:ext cx="433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0528"/>
                </a:solidFill>
                <a:latin typeface="Montserrat"/>
                <a:ea typeface="Montserrat"/>
                <a:cs typeface="Montserrat"/>
                <a:sym typeface="Montserrat"/>
              </a:rPr>
              <a:t>All-NBA Third Team:</a:t>
            </a:r>
            <a:endParaRPr b="1">
              <a:solidFill>
                <a:srgbClr val="E605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Stephen Curry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James Harden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Jaylen Brown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Julius Randle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Domantas Sabonis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